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512064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 userDrawn="1">
          <p15:clr>
            <a:srgbClr val="A4A3A4"/>
          </p15:clr>
        </p15:guide>
        <p15:guide id="2" pos="161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0029"/>
    <a:srgbClr val="646469"/>
    <a:srgbClr val="862633"/>
    <a:srgbClr val="63666A"/>
    <a:srgbClr val="C8C9C7"/>
    <a:srgbClr val="EA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 showGuides="1">
      <p:cViewPr>
        <p:scale>
          <a:sx n="47" d="100"/>
          <a:sy n="47" d="100"/>
        </p:scale>
        <p:origin x="144" y="200"/>
      </p:cViewPr>
      <p:guideLst>
        <p:guide orient="horz" pos="12096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3C44E-51D1-BD49-B5C9-F1262EB98BF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3EFBD-CC91-834A-86AF-28A3DC34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1pPr>
    <a:lvl2pPr marL="2150669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2pPr>
    <a:lvl3pPr marL="4301338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3pPr>
    <a:lvl4pPr marL="6452006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4pPr>
    <a:lvl5pPr marL="8602675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5pPr>
    <a:lvl6pPr marL="10753344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6pPr>
    <a:lvl7pPr marL="12904013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7pPr>
    <a:lvl8pPr marL="15054682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8pPr>
    <a:lvl9pPr marL="17205350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7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6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9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9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5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5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0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8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44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3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1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C98333-4929-DA43-A82C-CC3AE426BEB1}"/>
              </a:ext>
            </a:extLst>
          </p:cNvPr>
          <p:cNvSpPr/>
          <p:nvPr/>
        </p:nvSpPr>
        <p:spPr>
          <a:xfrm>
            <a:off x="0" y="0"/>
            <a:ext cx="10058400" cy="38404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A4E18A-8C80-5C47-9620-EA7497E57478}"/>
              </a:ext>
            </a:extLst>
          </p:cNvPr>
          <p:cNvSpPr/>
          <p:nvPr/>
        </p:nvSpPr>
        <p:spPr>
          <a:xfrm>
            <a:off x="42062400" y="0"/>
            <a:ext cx="9144000" cy="38404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74F217-FD9D-D541-82D0-E5A108EE6299}"/>
              </a:ext>
            </a:extLst>
          </p:cNvPr>
          <p:cNvSpPr/>
          <p:nvPr/>
        </p:nvSpPr>
        <p:spPr>
          <a:xfrm>
            <a:off x="10058400" y="0"/>
            <a:ext cx="32004000" cy="38404800"/>
          </a:xfrm>
          <a:prstGeom prst="rect">
            <a:avLst/>
          </a:prstGeom>
          <a:solidFill>
            <a:srgbClr val="646469"/>
          </a:solidFill>
          <a:ln>
            <a:solidFill>
              <a:srgbClr val="C8C9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9DF338-FD70-D14B-A76C-A746709BF57E}"/>
              </a:ext>
            </a:extLst>
          </p:cNvPr>
          <p:cNvCxnSpPr>
            <a:cxnSpLocks noChangeAspect="1"/>
          </p:cNvCxnSpPr>
          <p:nvPr/>
        </p:nvCxnSpPr>
        <p:spPr>
          <a:xfrm>
            <a:off x="10058400" y="0"/>
            <a:ext cx="0" cy="38404800"/>
          </a:xfrm>
          <a:prstGeom prst="line">
            <a:avLst/>
          </a:prstGeom>
          <a:ln w="76200">
            <a:solidFill>
              <a:srgbClr val="8400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D1C7EA-34E3-2C49-844C-36518589304A}"/>
              </a:ext>
            </a:extLst>
          </p:cNvPr>
          <p:cNvCxnSpPr>
            <a:cxnSpLocks noChangeAspect="1"/>
          </p:cNvCxnSpPr>
          <p:nvPr/>
        </p:nvCxnSpPr>
        <p:spPr>
          <a:xfrm>
            <a:off x="42062400" y="0"/>
            <a:ext cx="0" cy="38404800"/>
          </a:xfrm>
          <a:prstGeom prst="line">
            <a:avLst/>
          </a:prstGeom>
          <a:ln w="76200">
            <a:solidFill>
              <a:srgbClr val="8400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444B6C87-BB63-504A-9F29-CBE6C163B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00" y="35263490"/>
            <a:ext cx="3657600" cy="272748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AFDF408-3133-C342-B003-8A2A40B1DBF4}"/>
              </a:ext>
            </a:extLst>
          </p:cNvPr>
          <p:cNvGrpSpPr/>
          <p:nvPr/>
        </p:nvGrpSpPr>
        <p:grpSpPr>
          <a:xfrm>
            <a:off x="1097643" y="1558902"/>
            <a:ext cx="7284358" cy="12312382"/>
            <a:chOff x="390875" y="461622"/>
            <a:chExt cx="7284358" cy="123123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1F35A7-983E-1F4E-88A2-6CBDCD1635D1}"/>
                </a:ext>
              </a:extLst>
            </p:cNvPr>
            <p:cNvSpPr txBox="1"/>
            <p:nvPr/>
          </p:nvSpPr>
          <p:spPr>
            <a:xfrm>
              <a:off x="390875" y="461622"/>
              <a:ext cx="54681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Univers" panose="020B0503020202020204" pitchFamily="34" charset="0"/>
                </a:rPr>
                <a:t>ULM Style Guide Colors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83EC49-8E1A-1C44-88DA-66C5E14B658E}"/>
                </a:ext>
              </a:extLst>
            </p:cNvPr>
            <p:cNvSpPr txBox="1"/>
            <p:nvPr/>
          </p:nvSpPr>
          <p:spPr>
            <a:xfrm>
              <a:off x="642026" y="1478604"/>
              <a:ext cx="7033207" cy="112954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Garamond" panose="02020404030301010803" pitchFamily="18" charset="0"/>
                </a:rPr>
                <a:t>Primary Colors:  </a:t>
              </a:r>
            </a:p>
            <a:p>
              <a:r>
                <a:rPr lang="en-US" sz="2800" dirty="0">
                  <a:solidFill>
                    <a:srgbClr val="862633"/>
                  </a:solidFill>
                  <a:latin typeface="Garamond" panose="02020404030301010803" pitchFamily="18" charset="0"/>
                </a:rPr>
                <a:t>Warhawk (Maroon) - #840029; RGB – 134/0/41</a:t>
              </a:r>
            </a:p>
            <a:p>
              <a:endParaRPr lang="en-US" sz="2800" dirty="0">
                <a:solidFill>
                  <a:srgbClr val="862633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AAA00"/>
                  </a:solidFill>
                  <a:latin typeface="Garamond" panose="02020404030301010803" pitchFamily="18" charset="0"/>
                </a:rPr>
                <a:t>Heritage Gold - #FDB913; RGB – 253/185/19</a:t>
              </a:r>
            </a:p>
            <a:p>
              <a:endParaRPr lang="en-US" sz="2800" dirty="0">
                <a:solidFill>
                  <a:srgbClr val="63666A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Secondary Colors:</a:t>
              </a:r>
            </a:p>
            <a:p>
              <a:r>
                <a:rPr lang="en-US" sz="2800" dirty="0">
                  <a:solidFill>
                    <a:srgbClr val="63666A"/>
                  </a:solidFill>
                  <a:latin typeface="Garamond" panose="02020404030301010803" pitchFamily="18" charset="0"/>
                </a:rPr>
                <a:t>Dark Grey - #646469; RGB – 100/101/105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A9A8A9"/>
                  </a:solidFill>
                  <a:latin typeface="Garamond" panose="02020404030301010803" pitchFamily="18" charset="0"/>
                </a:rPr>
                <a:t>Mid Dark Grey - #a9a8a9; RGB – 169/168/169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C8C9C7"/>
                  </a:solidFill>
                  <a:latin typeface="Garamond" panose="02020404030301010803" pitchFamily="18" charset="0"/>
                </a:rPr>
                <a:t>Mid Light Grey - #c8c9c7; RGB – 200/201/199</a:t>
              </a:r>
            </a:p>
            <a:p>
              <a:endParaRPr lang="en-US" sz="2800" dirty="0">
                <a:solidFill>
                  <a:srgbClr val="C8C9C7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DAD8D6"/>
                  </a:solidFill>
                  <a:latin typeface="Garamond" panose="02020404030301010803" pitchFamily="18" charset="0"/>
                </a:rPr>
                <a:t>Light Grey - #dad8d6; RGB – 219/217/214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BD955A"/>
                  </a:solidFill>
                  <a:latin typeface="Garamond" panose="02020404030301010803" pitchFamily="18" charset="0"/>
                </a:rPr>
                <a:t>Gold – #bd955a; RGB – 190/149/91</a:t>
              </a:r>
            </a:p>
            <a:p>
              <a:endParaRPr lang="en-US" sz="2800" dirty="0">
                <a:solidFill>
                  <a:srgbClr val="BD955A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FDBB2"/>
                  </a:solidFill>
                  <a:latin typeface="Garamond" panose="02020404030301010803" pitchFamily="18" charset="0"/>
                </a:rPr>
                <a:t>Bright Gold - #efdbb2; RGB – 239/219/178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Typography:</a:t>
              </a:r>
            </a:p>
            <a:p>
              <a:r>
                <a:rPr lang="en-US" sz="2800" dirty="0">
                  <a:latin typeface="Garamond" panose="02020404030301010803" pitchFamily="18" charset="0"/>
                </a:rPr>
                <a:t>Garamond (Mac/PC) – text </a:t>
              </a:r>
            </a:p>
            <a:p>
              <a:r>
                <a:rPr lang="en-US" sz="2800" dirty="0">
                  <a:latin typeface="Times" pitchFamily="2" charset="0"/>
                </a:rPr>
                <a:t>Times (Mac) - text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 New Roman (PC) – text</a:t>
              </a:r>
            </a:p>
            <a:p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800" dirty="0" err="1">
                  <a:latin typeface="Univers" panose="020B0503020202020204" pitchFamily="34" charset="0"/>
                  <a:cs typeface="Times New Roman" panose="02020603050405020304" pitchFamily="18" charset="0"/>
                </a:rPr>
                <a:t>Univers</a:t>
              </a:r>
              <a:r>
                <a:rPr lang="en-US" sz="2800" dirty="0">
                  <a:latin typeface="Univers" panose="020B0503020202020204" pitchFamily="34" charset="0"/>
                  <a:cs typeface="Times New Roman" panose="02020603050405020304" pitchFamily="18" charset="0"/>
                </a:rPr>
                <a:t> (Mac) – Headings</a:t>
              </a:r>
            </a:p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Arial (Mac/PC) – Headings</a:t>
              </a:r>
            </a:p>
            <a:p>
              <a:r>
                <a:rPr lang="en-US" sz="2800" dirty="0">
                  <a:latin typeface="Helvetica" pitchFamily="2" charset="0"/>
                  <a:cs typeface="Arial" panose="020B0604020202020204" pitchFamily="34" charset="0"/>
                </a:rPr>
                <a:t>Helvetica (Mac) - Headings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8852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129</Words>
  <Application>Microsoft Macintosh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Helvetica</vt:lpstr>
      <vt:lpstr>Times</vt:lpstr>
      <vt:lpstr>Times New Roman</vt:lpstr>
      <vt:lpstr>Univers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Wells</dc:creator>
  <cp:lastModifiedBy>Marcia Wells</cp:lastModifiedBy>
  <cp:revision>6</cp:revision>
  <dcterms:created xsi:type="dcterms:W3CDTF">2019-06-13T17:22:48Z</dcterms:created>
  <dcterms:modified xsi:type="dcterms:W3CDTF">2019-10-01T20:35:24Z</dcterms:modified>
</cp:coreProperties>
</file>